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6" r:id="rId2"/>
  </p:sldIdLst>
  <p:sldSz cx="7556500" cy="10680700"/>
  <p:notesSz cx="7556500" cy="10680700"/>
  <p:custDataLst>
    <p:tags r:id="rId3"/>
  </p:custDataLst>
  <p:defaultTextStyle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tags" Target="tags/tag1.xml" /><Relationship Id="rId4" Type="http://schemas.openxmlformats.org/officeDocument/2006/relationships/presProps" Target="presProps.xml" /><Relationship Id="rId5" Type="http://schemas.openxmlformats.org/officeDocument/2006/relationships/viewProps" Target="viewProps.xml" /><Relationship Id="rId6" Type="http://schemas.openxmlformats.org/officeDocument/2006/relationships/theme" Target="theme/theme1.xml" /><Relationship Id="rId7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Relationship Id="rId3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9" name="object 1"/>
          <p:cNvSpPr/>
          <p:nvPr/>
        </p:nvSpPr>
        <p:spPr>
          <a:xfrm>
            <a:off x="304800" y="293115"/>
            <a:ext cx="7251700" cy="10084003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810259" y="1310640"/>
            <a:ext cx="6090919" cy="695159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11072" y="462337"/>
            <a:ext cx="1115790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Assistant Lecturer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059301" y="462337"/>
            <a:ext cx="2410075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Diyala</a:t>
            </a:r>
            <a:r>
              <a:rPr sz="10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university/College</a:t>
            </a:r>
            <a:r>
              <a:rPr sz="10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0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Engineering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43076" y="648265"/>
            <a:ext cx="1352601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Omar Abbood Imran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152267" y="614313"/>
            <a:ext cx="823747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7F7F7F"/>
                </a:solidFill>
                <a:latin typeface="Times New Roman"/>
                <a:cs typeface="Times New Roman"/>
              </a:rPr>
              <a:t>MatLab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838065" y="648265"/>
            <a:ext cx="1335989" cy="4799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Chemical</a:t>
            </a:r>
            <a:r>
              <a:rPr sz="1000" spc="2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Department</a:t>
            </a:r>
          </a:p>
          <a:p>
            <a:pPr marL="294513" marR="0">
              <a:lnSpc>
                <a:spcPts val="1102"/>
              </a:lnSpc>
              <a:spcBef>
                <a:spcPts val="7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Second</a:t>
            </a:r>
            <a:r>
              <a:rPr sz="10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Class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003096" y="797617"/>
            <a:ext cx="824939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2015 – 2016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811072" y="4968322"/>
            <a:ext cx="5957004" cy="25621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01"/>
              </a:lnSpc>
              <a:spcBef>
                <a:spcPct val="0"/>
              </a:spcBef>
              <a:spcAft>
                <a:spcPct val="0"/>
              </a:spcAft>
            </a:pPr>
            <a:r>
              <a:rPr sz="1350" b="1">
                <a:solidFill>
                  <a:srgbClr val="0000FF"/>
                </a:solidFill>
                <a:latin typeface="Times New Roman"/>
                <a:cs typeface="Times New Roman"/>
              </a:rPr>
              <a:t>Check</a:t>
            </a:r>
            <a:r>
              <a:rPr sz="1350" b="1" spc="-1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350" b="1">
                <a:solidFill>
                  <a:srgbClr val="0000FF"/>
                </a:solidFill>
                <a:latin typeface="Times New Roman"/>
                <a:cs typeface="Times New Roman"/>
              </a:rPr>
              <a:t>with MATLAB:</a:t>
            </a:r>
          </a:p>
          <a:p>
            <a:pPr marL="0" marR="0">
              <a:lnSpc>
                <a:spcPts val="1235"/>
              </a:lnSpc>
              <a:spcBef>
                <a:spcPct val="0"/>
              </a:spcBef>
              <a:spcAft>
                <a:spcPct val="0"/>
              </a:spcAft>
            </a:pPr>
            <a:r>
              <a:rPr sz="1150" b="1">
                <a:solidFill>
                  <a:srgbClr val="228C22"/>
                </a:solidFill>
                <a:latin typeface="Courier New"/>
                <a:cs typeface="Courier New"/>
              </a:rPr>
              <a:t>%----------------------------------------------------------</a:t>
            </a:r>
          </a:p>
          <a:p>
            <a:pPr marL="0" marR="0">
              <a:lnSpc>
                <a:spcPts val="1295"/>
              </a:lnSpc>
              <a:spcBef>
                <a:spcPct val="0"/>
              </a:spcBef>
              <a:spcAft>
                <a:spcPct val="0"/>
              </a:spcAft>
            </a:pPr>
            <a:r>
              <a:rPr sz="1150" b="1">
                <a:solidFill>
                  <a:srgbClr val="000000"/>
                </a:solidFill>
                <a:latin typeface="Courier New"/>
                <a:cs typeface="Courier New"/>
              </a:rPr>
              <a:t>clc</a:t>
            </a:r>
          </a:p>
          <a:p>
            <a:pPr marL="0" marR="0">
              <a:lnSpc>
                <a:spcPts val="1305"/>
              </a:lnSpc>
              <a:spcBef>
                <a:spcPts val="3"/>
              </a:spcBef>
              <a:spcAft>
                <a:spcPct val="0"/>
              </a:spcAft>
            </a:pPr>
            <a:r>
              <a:rPr sz="1150" b="1">
                <a:solidFill>
                  <a:srgbClr val="000000"/>
                </a:solidFill>
                <a:latin typeface="Courier New"/>
                <a:cs typeface="Courier New"/>
              </a:rPr>
              <a:t>clear</a:t>
            </a:r>
          </a:p>
          <a:p>
            <a:pPr marL="0" marR="0">
              <a:lnSpc>
                <a:spcPts val="1305"/>
              </a:lnSpc>
              <a:spcBef>
                <a:spcPts val="2"/>
              </a:spcBef>
              <a:spcAft>
                <a:spcPct val="0"/>
              </a:spcAft>
            </a:pPr>
            <a:r>
              <a:rPr sz="1150" b="1">
                <a:solidFill>
                  <a:srgbClr val="000000"/>
                </a:solidFill>
                <a:latin typeface="Courier New"/>
                <a:cs typeface="Courier New"/>
              </a:rPr>
              <a:t>R=[10 -9 0; -9 20 -9; 0 -9 15];</a:t>
            </a:r>
          </a:p>
          <a:p>
            <a:pPr marL="0" marR="0">
              <a:lnSpc>
                <a:spcPts val="1296"/>
              </a:lnSpc>
              <a:spcBef>
                <a:spcPct val="0"/>
              </a:spcBef>
              <a:spcAft>
                <a:spcPct val="0"/>
              </a:spcAft>
            </a:pPr>
            <a:r>
              <a:rPr sz="1150" b="1">
                <a:solidFill>
                  <a:srgbClr val="000000"/>
                </a:solidFill>
                <a:latin typeface="Courier New"/>
                <a:cs typeface="Courier New"/>
              </a:rPr>
              <a:t>V=[100 0 0]';</a:t>
            </a:r>
          </a:p>
          <a:p>
            <a:pPr marL="0" marR="0">
              <a:lnSpc>
                <a:spcPts val="1305"/>
              </a:lnSpc>
              <a:spcBef>
                <a:spcPts val="54"/>
              </a:spcBef>
              <a:spcAft>
                <a:spcPct val="0"/>
              </a:spcAft>
            </a:pPr>
            <a:r>
              <a:rPr sz="1150" b="1">
                <a:solidFill>
                  <a:srgbClr val="000000"/>
                </a:solidFill>
                <a:latin typeface="Courier New"/>
                <a:cs typeface="Courier New"/>
              </a:rPr>
              <a:t>I=R\V;</a:t>
            </a:r>
          </a:p>
          <a:p>
            <a:pPr marL="0" marR="0">
              <a:lnSpc>
                <a:spcPts val="1296"/>
              </a:lnSpc>
              <a:spcBef>
                <a:spcPct val="0"/>
              </a:spcBef>
              <a:spcAft>
                <a:spcPct val="0"/>
              </a:spcAft>
            </a:pPr>
            <a:r>
              <a:rPr sz="1150" b="1">
                <a:solidFill>
                  <a:srgbClr val="000000"/>
                </a:solidFill>
                <a:latin typeface="Courier New"/>
                <a:cs typeface="Courier New"/>
              </a:rPr>
              <a:t>disp(</a:t>
            </a:r>
            <a:r>
              <a:rPr sz="1150" b="1">
                <a:solidFill>
                  <a:srgbClr val="A120F1"/>
                </a:solidFill>
                <a:latin typeface="Courier New"/>
                <a:cs typeface="Courier New"/>
              </a:rPr>
              <a:t>'I1='</a:t>
            </a:r>
            <a:r>
              <a:rPr sz="1150" b="1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pPr marL="0" marR="0">
              <a:lnSpc>
                <a:spcPts val="1305"/>
              </a:lnSpc>
              <a:spcBef>
                <a:spcPts val="2"/>
              </a:spcBef>
              <a:spcAft>
                <a:spcPct val="0"/>
              </a:spcAft>
            </a:pPr>
            <a:r>
              <a:rPr sz="1150" b="1">
                <a:solidFill>
                  <a:srgbClr val="000000"/>
                </a:solidFill>
                <a:latin typeface="Courier New"/>
                <a:cs typeface="Courier New"/>
              </a:rPr>
              <a:t>disp(I(1))</a:t>
            </a:r>
          </a:p>
          <a:p>
            <a:pPr marL="0" marR="0">
              <a:lnSpc>
                <a:spcPts val="1295"/>
              </a:lnSpc>
              <a:spcBef>
                <a:spcPct val="0"/>
              </a:spcBef>
              <a:spcAft>
                <a:spcPct val="0"/>
              </a:spcAft>
            </a:pPr>
            <a:r>
              <a:rPr sz="1150" b="1">
                <a:solidFill>
                  <a:srgbClr val="000000"/>
                </a:solidFill>
                <a:latin typeface="Courier New"/>
                <a:cs typeface="Courier New"/>
              </a:rPr>
              <a:t>disp(</a:t>
            </a:r>
            <a:r>
              <a:rPr sz="1150" b="1">
                <a:solidFill>
                  <a:srgbClr val="A120F1"/>
                </a:solidFill>
                <a:latin typeface="Courier New"/>
                <a:cs typeface="Courier New"/>
              </a:rPr>
              <a:t>'I2='</a:t>
            </a:r>
            <a:r>
              <a:rPr sz="1150" b="1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pPr marL="0" marR="0">
              <a:lnSpc>
                <a:spcPts val="1305"/>
              </a:lnSpc>
              <a:spcBef>
                <a:spcPts val="3"/>
              </a:spcBef>
              <a:spcAft>
                <a:spcPct val="0"/>
              </a:spcAft>
            </a:pPr>
            <a:r>
              <a:rPr sz="1150" b="1">
                <a:solidFill>
                  <a:srgbClr val="000000"/>
                </a:solidFill>
                <a:latin typeface="Courier New"/>
                <a:cs typeface="Courier New"/>
              </a:rPr>
              <a:t>disp(I(2))</a:t>
            </a:r>
          </a:p>
          <a:p>
            <a:pPr marL="0" marR="0">
              <a:lnSpc>
                <a:spcPts val="1295"/>
              </a:lnSpc>
              <a:spcBef>
                <a:spcPct val="0"/>
              </a:spcBef>
              <a:spcAft>
                <a:spcPct val="0"/>
              </a:spcAft>
            </a:pPr>
            <a:r>
              <a:rPr sz="1150" b="1">
                <a:solidFill>
                  <a:srgbClr val="000000"/>
                </a:solidFill>
                <a:latin typeface="Courier New"/>
                <a:cs typeface="Courier New"/>
              </a:rPr>
              <a:t>disp(</a:t>
            </a:r>
            <a:r>
              <a:rPr sz="1150" b="1">
                <a:solidFill>
                  <a:srgbClr val="A120F1"/>
                </a:solidFill>
                <a:latin typeface="Courier New"/>
                <a:cs typeface="Courier New"/>
              </a:rPr>
              <a:t>'I3='</a:t>
            </a:r>
            <a:r>
              <a:rPr sz="1150" b="1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pPr marL="0" marR="0">
              <a:lnSpc>
                <a:spcPts val="1305"/>
              </a:lnSpc>
              <a:spcBef>
                <a:spcPts val="3"/>
              </a:spcBef>
              <a:spcAft>
                <a:spcPct val="0"/>
              </a:spcAft>
            </a:pPr>
            <a:r>
              <a:rPr sz="1150" b="1">
                <a:solidFill>
                  <a:srgbClr val="000000"/>
                </a:solidFill>
                <a:latin typeface="Courier New"/>
                <a:cs typeface="Courier New"/>
              </a:rPr>
              <a:t>disp(I(3))</a:t>
            </a:r>
          </a:p>
          <a:p>
            <a:pPr marL="0" marR="0">
              <a:lnSpc>
                <a:spcPts val="1305"/>
              </a:lnSpc>
              <a:spcBef>
                <a:spcPts val="3"/>
              </a:spcBef>
              <a:spcAft>
                <a:spcPct val="0"/>
              </a:spcAft>
            </a:pPr>
            <a:r>
              <a:rPr sz="1150" b="1">
                <a:solidFill>
                  <a:srgbClr val="000000"/>
                </a:solidFill>
                <a:latin typeface="Courier New"/>
                <a:cs typeface="Courier New"/>
              </a:rPr>
              <a:t>M=inv(R)*V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811072" y="7309095"/>
            <a:ext cx="6057970" cy="384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05"/>
              </a:lnSpc>
              <a:spcBef>
                <a:spcPct val="0"/>
              </a:spcBef>
              <a:spcAft>
                <a:spcPct val="0"/>
              </a:spcAft>
            </a:pPr>
            <a:r>
              <a:rPr sz="1150" b="1">
                <a:solidFill>
                  <a:srgbClr val="228C22"/>
                </a:solidFill>
                <a:latin typeface="Courier New"/>
                <a:cs typeface="Courier New"/>
              </a:rPr>
              <a:t>%-----------------------------------------------------------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811072" y="7631895"/>
            <a:ext cx="880020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Reference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039672" y="7951286"/>
            <a:ext cx="6545143" cy="7641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70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KVHOHF+Symbol"/>
                <a:cs typeface="KVHOHF+Symbol"/>
              </a:rPr>
              <a:t></a:t>
            </a:r>
            <a:r>
              <a:rPr sz="1200" spc="94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Chemical Engineering</a:t>
            </a:r>
            <a:r>
              <a:rPr sz="12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Computation with MATLAB®, 1st Edition,</a:t>
            </a:r>
            <a:r>
              <a:rPr sz="12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Professor </a:t>
            </a: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Yeong Koo</a:t>
            </a:r>
          </a:p>
          <a:p>
            <a:pPr marL="228600" marR="0">
              <a:lnSpc>
                <a:spcPts val="1328"/>
              </a:lnSpc>
              <a:spcBef>
                <a:spcPts val="34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Yeo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teaches chemical engineering</a:t>
            </a:r>
            <a:r>
              <a:rPr sz="1200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at the College of Engineering</a:t>
            </a:r>
            <a:r>
              <a:rPr sz="12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of Hanyang</a:t>
            </a:r>
            <a:r>
              <a:rPr sz="12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University,</a:t>
            </a:r>
          </a:p>
          <a:p>
            <a:pPr marL="228600" marR="0">
              <a:lnSpc>
                <a:spcPts val="1328"/>
              </a:lnSpc>
              <a:spcBef>
                <a:spcPts val="54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Seoul, South Korea.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1039672" y="8488115"/>
            <a:ext cx="6048631" cy="415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70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KVHOHF+Symbol"/>
                <a:cs typeface="KVHOHF+Symbol"/>
              </a:rPr>
              <a:t></a:t>
            </a:r>
            <a:r>
              <a:rPr sz="1200" spc="94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Essential MATLAB for Engineers and Scientists,</a:t>
            </a:r>
            <a:r>
              <a:rPr sz="1200" spc="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Fourth Edition, </a:t>
            </a: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Brian H. Hahn,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268272" y="8709744"/>
            <a:ext cx="1494715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Daniel T. Valentine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1039672" y="8902643"/>
            <a:ext cx="6452926" cy="415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70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KVHOHF+Symbol"/>
                <a:cs typeface="KVHOHF+Symbol"/>
              </a:rPr>
              <a:t></a:t>
            </a:r>
            <a:r>
              <a:rPr sz="1200" spc="94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Essential MATLAB for Engineers and Scientists,</a:t>
            </a:r>
            <a:r>
              <a:rPr sz="1200" spc="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Fifth Edition, </a:t>
            </a: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Brian H.</a:t>
            </a:r>
            <a:r>
              <a:rPr sz="1200" b="1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Hahn, Daniel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1268272" y="9124272"/>
            <a:ext cx="1033096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T. Valentine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3716401" y="10082944"/>
            <a:ext cx="318721" cy="3449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alibri"/>
                <a:cs typeface="Calibri"/>
              </a:rPr>
              <a:t>61</a:t>
            </a:r>
          </a:p>
        </p:txBody>
      </p:sp>
      <p:sp>
        <p:nvSpPr>
          <p:cNvPr id="2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1.7601 Service Pack 1"/>
  <p:tag name="AS_RELEASE_DATE" val="2019.01.14"/>
  <p:tag name="AS_TITLE" val="Aspose.Slides for .NET 4.0 Client Profile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44</Paragraphs>
  <Slides>1</Slides>
  <Notes>0</Notes>
  <TotalTime>0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Theme Office</vt:lpstr>
      <vt:lpstr>Slide 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Presentation PowerPoint</dc:title>
  <dc:creator>Administrator</dc:creator>
  <cp:lastModifiedBy>Administrator</cp:lastModifiedBy>
  <cp:revision>1</cp:revision>
  <dcterms:modified xsi:type="dcterms:W3CDTF">2019-11-06T07:08:11Z</dcterms:modified>
</cp:coreProperties>
</file>